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0" r:id="rId2"/>
    <p:sldId id="261" r:id="rId3"/>
    <p:sldId id="287" r:id="rId4"/>
    <p:sldId id="280" r:id="rId5"/>
    <p:sldId id="276" r:id="rId6"/>
    <p:sldId id="277" r:id="rId7"/>
    <p:sldId id="286" r:id="rId8"/>
    <p:sldId id="285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40761E-3161-3097-0C83-26DF49A3F21B}" name="Hair, Carrie" initials="CH" userId="S::CHair@WASHOESCHOOLS.NET::09641d5e-60e9-4a5c-a39d-b25ed568ad2b" providerId="AD"/>
  <p188:author id="{C33E7AF8-1F5E-406D-4FBB-2C40191963B1}" name="Wright, Amy" initials="WA" userId="S::awright@washoeschools.net::fb4fa911-57fc-405a-84f1-fb93d60d7c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428"/>
    <a:srgbClr val="015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721988-AA32-B855-D1ED-24536E4D40E0}" v="9" dt="2025-02-03T21:08:25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1559" autoAdjust="0"/>
  </p:normalViewPr>
  <p:slideViewPr>
    <p:cSldViewPr snapToGrid="0">
      <p:cViewPr varScale="1">
        <p:scale>
          <a:sx n="57" d="100"/>
          <a:sy n="57" d="100"/>
        </p:scale>
        <p:origin x="18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2181F-FEE4-0340-A05B-4150804D4AB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0159F-8452-CF46-8484-C3021887B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7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DA281-208B-4114-BE89-CD65CF94B153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2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DA281-208B-4114-BE89-CD65CF94B153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98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F3974-ECF6-E4C6-ED49-69AA80E60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BE773A-8B39-98FD-61C4-6BFBD094DF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4035D1-BC9B-0175-FA37-8F20FC079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E2D9D-00CC-40B2-7203-F5FF58731C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DA281-208B-4114-BE89-CD65CF94B153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78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DA281-208B-4114-BE89-CD65CF94B153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0159F-8452-CF46-8484-C3021887BA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4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0159F-8452-CF46-8484-C3021887BA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3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BEA0F-8525-8E79-78C5-E8F44DFA3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27C193-7A23-3C01-4DB3-495E7351E7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1618C2-4D71-E78A-79CD-727EEB5E6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6549B-CAD0-8DA6-2BCC-3F6867BE43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0159F-8452-CF46-8484-C3021887BA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99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16E1A-58A4-87B3-26C6-989AD1B2C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E47528-E0F5-DBCA-1A2C-E016C5B68A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6E1D5A-4990-E1DB-D7E1-0B31CCB0F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F4B60-BB75-A5B8-289B-F6C50BA774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DA281-208B-4114-BE89-CD65CF94B153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40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0159F-8452-CF46-8484-C3021887BA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3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en waves">
            <a:extLst>
              <a:ext uri="{FF2B5EF4-FFF2-40B4-BE49-F238E27FC236}">
                <a16:creationId xmlns:a16="http://schemas.microsoft.com/office/drawing/2014/main" id="{0656B1E7-F409-91B1-74E6-F8553B521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24570-74FD-7F0D-6014-EA728DFB8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025" y="1457214"/>
            <a:ext cx="9770772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79BF5-8DDB-3960-6978-8086EA878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961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2815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5A4838-41C5-0654-637A-827314CD4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3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EF207E-4841-1775-00B5-E4EFCBA22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8D082-0F23-C7D7-FD91-D025AA01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68566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F6CDD-6444-96BA-7979-17256A2A3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5768"/>
            <a:ext cx="6172200" cy="47565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2ACAF-8DD3-33BD-4455-076C9D51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68766"/>
            <a:ext cx="3932237" cy="357183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373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3C2653-689E-CEA4-2DBF-E5B6E9E390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8D082-0F23-C7D7-FD91-D025AA01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F6CDD-6444-96BA-7979-17256A2A3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2ACAF-8DD3-33BD-4455-076C9D51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717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53332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443200" y="1638233"/>
            <a:ext cx="53332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461F52-8A24-01D9-1687-11986B49D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24570-74FD-7F0D-6014-EA728DFB8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025" y="1122363"/>
            <a:ext cx="9770772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79BF5-8DDB-3960-6978-8086EA878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263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82D4E7-3D23-309B-2786-E580FC90FC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F850D5-3B0D-9264-F009-FF2BFD4E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76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89CEB-21A5-681E-63B9-238B3927F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51455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771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4A8AC0-FB5C-9913-C907-F00744F691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CBE773-C396-6354-9882-C16CF87F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771"/>
            <a:ext cx="10515600" cy="112633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D8A3D-E2D6-7C09-135F-09332F97B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219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D96983-7790-CBDF-C1DE-8B1EA279C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8255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CBE773-C396-6354-9882-C16CF87F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350"/>
            <a:ext cx="10515600" cy="112633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D8A3D-E2D6-7C09-135F-09332F97B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182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4D0A8C-B434-DA49-2287-9395CAA3BE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25AE41-3FAD-978B-698F-E2144E4F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216B2-DCF5-4386-95A4-B34EF75F9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023F8-9914-837A-12A1-965FFCB89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060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556D4A-D486-921E-A78D-A570AE29A9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25AE41-3FAD-978B-698F-E2144E4F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63"/>
            <a:ext cx="10515600" cy="985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216B2-DCF5-4386-95A4-B34EF75F9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023F8-9914-837A-12A1-965FFCB89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76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green waves&#10;&#10;Description automatically generated">
            <a:extLst>
              <a:ext uri="{FF2B5EF4-FFF2-40B4-BE49-F238E27FC236}">
                <a16:creationId xmlns:a16="http://schemas.microsoft.com/office/drawing/2014/main" id="{C6301631-1518-D4CF-CA26-30414F3ED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2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63B3AE-D429-EA94-8CA4-C83C824EE9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5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17F255-060D-9E94-0CB8-D861D94CB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E75D7-03D6-B21E-B6D0-9F9416FAE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369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1" r:id="rId3"/>
    <p:sldLayoutId id="2147483650" r:id="rId4"/>
    <p:sldLayoutId id="2147483662" r:id="rId5"/>
    <p:sldLayoutId id="2147483652" r:id="rId6"/>
    <p:sldLayoutId id="2147483660" r:id="rId7"/>
    <p:sldLayoutId id="2147483655" r:id="rId8"/>
    <p:sldLayoutId id="2147483664" r:id="rId9"/>
    <p:sldLayoutId id="2147483663" r:id="rId10"/>
    <p:sldLayoutId id="2147483665" r:id="rId11"/>
    <p:sldLayoutId id="2147483656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masis MT Pro Black" panose="02040A040500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masis MT Pro Medium" panose="020406040500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masis MT Pro Medium" panose="020406040500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masis MT Pro Medium" panose="020406040500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masis MT Pro Medium" panose="020406040500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masis MT Pro Medium" panose="020406040500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mailto:chair@washoeschools.net" TargetMode="External"/><Relationship Id="rId4" Type="http://schemas.openxmlformats.org/officeDocument/2006/relationships/hyperlink" Target="mailto:rcurtright@washoeschools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728" y="2331720"/>
            <a:ext cx="7072948" cy="1600200"/>
          </a:xfrm>
        </p:spPr>
        <p:txBody>
          <a:bodyPr anchor="b">
            <a:noAutofit/>
          </a:bodyPr>
          <a:lstStyle/>
          <a:p>
            <a:r>
              <a:rPr lang="en-US" sz="4800"/>
              <a:t>Leading the Way: </a:t>
            </a:r>
            <a:br>
              <a:rPr lang="en-US" sz="4800"/>
            </a:br>
            <a:r>
              <a:rPr lang="en-US" sz="4000"/>
              <a:t>Empowering Teachers During an Adoption</a:t>
            </a:r>
            <a:endParaRPr lang="en-US" sz="4000" b="1"/>
          </a:p>
        </p:txBody>
      </p:sp>
      <p:pic>
        <p:nvPicPr>
          <p:cNvPr id="1026" name="Picture 2" descr="Start Strong Royalty-Free Images, Stock Photos &amp; Pictures | Shutterstock">
            <a:extLst>
              <a:ext uri="{FF2B5EF4-FFF2-40B4-BE49-F238E27FC236}">
                <a16:creationId xmlns:a16="http://schemas.microsoft.com/office/drawing/2014/main" id="{A77937BB-E666-FB04-4147-C84F35B06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3"/>
          <a:stretch/>
        </p:blipFill>
        <p:spPr bwMode="auto">
          <a:xfrm>
            <a:off x="7140549" y="2132175"/>
            <a:ext cx="4691723" cy="332517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588328" y="4833848"/>
            <a:ext cx="3932237" cy="17375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/>
              <a:t>2.7.25</a:t>
            </a:r>
          </a:p>
          <a:p>
            <a:r>
              <a:rPr lang="en-US" sz="2800"/>
              <a:t>Becky Curtright &amp; Carrie Hair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A2838-20E2-4E6C-5DDE-3300E90EE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79" y="0"/>
            <a:ext cx="10515600" cy="1126333"/>
          </a:xfrm>
        </p:spPr>
        <p:txBody>
          <a:bodyPr/>
          <a:lstStyle/>
          <a:p>
            <a:r>
              <a:rPr lang="en-US">
                <a:latin typeface="Amasis MT Pro Black"/>
              </a:rPr>
              <a:t>Today's Learning Intention 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FBF03-6BEB-000C-CB07-5B80C6E8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384" y="1718150"/>
            <a:ext cx="11089574" cy="409156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4000">
                <a:latin typeface="Amasis MT Pro Medium"/>
              </a:rPr>
              <a:t>We will be learning about the critical role leadership has in the successful adoption of new instructional materials </a:t>
            </a:r>
            <a:endParaRPr lang="en-US" sz="400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4000">
              <a:latin typeface="Amasis MT Pro Medium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4000" u="sng">
                <a:latin typeface="Amasis MT Pro Medium"/>
              </a:rPr>
              <a:t>Success Criteria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4000">
                <a:latin typeface="Amasis MT Pro Medium"/>
              </a:rPr>
              <a:t>Begin to identify and develop your role as the educational leader to effectively guide and empower teachers throughout the implementation process.</a:t>
            </a:r>
            <a:endParaRPr lang="en-US" sz="4000"/>
          </a:p>
          <a:p>
            <a:pPr marL="0" indent="0">
              <a:buNone/>
            </a:pPr>
            <a:endParaRPr lang="en-US" sz="1800">
              <a:latin typeface="Amasis MT Pro Medium"/>
            </a:endParaRPr>
          </a:p>
          <a:p>
            <a:pPr marL="0" indent="0" algn="ctr">
              <a:buNone/>
            </a:pPr>
            <a:endParaRPr lang="en-US" sz="1800">
              <a:latin typeface="Amasis MT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86106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BE29B-384E-9611-1B93-4E384228A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CE64-C098-51F4-E74A-AC1018B1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231" y="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Implementing New Curriculum</a:t>
            </a:r>
          </a:p>
        </p:txBody>
      </p:sp>
      <p:pic>
        <p:nvPicPr>
          <p:cNvPr id="6" name="Content Placeholder 5" descr="A book with a tree growing out of it&#10;&#10;AI-generated content may be incorrect.">
            <a:extLst>
              <a:ext uri="{FF2B5EF4-FFF2-40B4-BE49-F238E27FC236}">
                <a16:creationId xmlns:a16="http://schemas.microsoft.com/office/drawing/2014/main" id="{2D4CA8E0-F92B-ED43-BB17-70CB40ACC0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85678" y="1289447"/>
            <a:ext cx="4384219" cy="4351338"/>
          </a:xfr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56397-847D-E9F7-B9DB-22FEB30EE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930" y="1253331"/>
            <a:ext cx="563499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Skim and Scan.</a:t>
            </a:r>
          </a:p>
          <a:p>
            <a:pPr lvl="1"/>
            <a:r>
              <a:rPr lang="en-US" sz="2800"/>
              <a:t>Intro: </a:t>
            </a:r>
            <a:r>
              <a:rPr lang="en-US" sz="2800" err="1"/>
              <a:t>pgs</a:t>
            </a:r>
            <a:r>
              <a:rPr lang="en-US" sz="2800"/>
              <a:t> 1-3</a:t>
            </a:r>
          </a:p>
          <a:p>
            <a:pPr lvl="1"/>
            <a:r>
              <a:rPr lang="en-US" sz="2800"/>
              <a:t>Changing Mindsets: </a:t>
            </a:r>
            <a:r>
              <a:rPr lang="en-US" sz="2800" err="1"/>
              <a:t>pgs</a:t>
            </a:r>
            <a:r>
              <a:rPr lang="en-US" sz="2800"/>
              <a:t> 4-6</a:t>
            </a:r>
          </a:p>
          <a:p>
            <a:pPr>
              <a:buFontTx/>
              <a:buChar char="-"/>
            </a:pPr>
            <a:endParaRPr lang="en-US"/>
          </a:p>
          <a:p>
            <a:pPr marL="0" indent="0">
              <a:buNone/>
            </a:pPr>
            <a:r>
              <a:rPr lang="en-US"/>
              <a:t>Select 2-3 sentences/phrases that resonate with you.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Share sentence/phrases with your group</a:t>
            </a:r>
          </a:p>
        </p:txBody>
      </p:sp>
    </p:spTree>
    <p:extLst>
      <p:ext uri="{BB962C8B-B14F-4D97-AF65-F5344CB8AC3E}">
        <p14:creationId xmlns:p14="http://schemas.microsoft.com/office/powerpoint/2010/main" val="145370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D87D-6F48-DBC2-D3AA-354311C9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231" y="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Implementing a New Curriculum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4A136F6-6F6B-D179-2E18-9AB73E8E5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6680" y="835023"/>
            <a:ext cx="9931829" cy="50958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Amasis MT Pro Medium"/>
              </a:rPr>
              <a:t>When you’ve implemented new materials in the past, </a:t>
            </a:r>
          </a:p>
          <a:p>
            <a:pPr marL="0" indent="0">
              <a:buNone/>
            </a:pPr>
            <a:endParaRPr lang="en-US">
              <a:latin typeface="Amasis MT Pro Medium"/>
            </a:endParaRPr>
          </a:p>
          <a:p>
            <a:r>
              <a:rPr lang="en-US">
                <a:latin typeface="Amasis MT Pro Medium"/>
              </a:rPr>
              <a:t>What steps have made it successful?</a:t>
            </a:r>
            <a:endParaRPr lang="en-US"/>
          </a:p>
          <a:p>
            <a:pPr marL="0" indent="0">
              <a:buNone/>
            </a:pPr>
            <a:r>
              <a:rPr lang="en-US"/>
              <a:t>OR</a:t>
            </a:r>
          </a:p>
          <a:p>
            <a:r>
              <a:rPr lang="en-US">
                <a:latin typeface="Amasis MT Pro Medium"/>
              </a:rPr>
              <a:t>What are some barriers you’ve encountered?</a:t>
            </a:r>
          </a:p>
          <a:p>
            <a:pPr marL="0" indent="0">
              <a:buNone/>
            </a:pPr>
            <a:endParaRPr lang="en-US">
              <a:latin typeface="Amasis MT Pro Medium"/>
            </a:endParaRPr>
          </a:p>
          <a:p>
            <a:pPr marL="0" indent="0">
              <a:buNone/>
            </a:pPr>
            <a:r>
              <a:rPr lang="en-US">
                <a:latin typeface="Amasis MT Pro Medium"/>
              </a:rPr>
              <a:t>AND</a:t>
            </a:r>
          </a:p>
          <a:p>
            <a:r>
              <a:rPr lang="en-US">
                <a:latin typeface="Amasis MT Pro Medium"/>
              </a:rPr>
              <a:t>What do you see your role in the implementation process as the educational leader at your site?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0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809F1-734C-464C-ABAC-FD2B9781C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852A1-93CB-D7C3-E165-96214FA6F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BA8322D-2A00-88D2-9A54-17D5C2809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869"/>
            <a:ext cx="10515600" cy="1126333"/>
          </a:xfrm>
        </p:spPr>
        <p:txBody>
          <a:bodyPr>
            <a:normAutofit fontScale="90000"/>
          </a:bodyPr>
          <a:lstStyle/>
          <a:p>
            <a:r>
              <a:rPr lang="en-US" sz="3600"/>
              <a:t>Revisit Amplify Desmos Math</a:t>
            </a:r>
            <a:br>
              <a:rPr lang="en-US" sz="3600"/>
            </a:br>
            <a:r>
              <a:rPr lang="en-US" sz="3600"/>
              <a:t>Implementation Plan</a:t>
            </a:r>
            <a:br>
              <a:rPr lang="en-US" sz="3600"/>
            </a:br>
            <a:r>
              <a:rPr lang="en-US" sz="3600"/>
              <a:t>Start Strong &amp; Monthly Support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00FA83-EB6D-7617-1188-559E4AEBF051}"/>
              </a:ext>
            </a:extLst>
          </p:cNvPr>
          <p:cNvSpPr txBox="1">
            <a:spLocks/>
          </p:cNvSpPr>
          <p:nvPr/>
        </p:nvSpPr>
        <p:spPr>
          <a:xfrm>
            <a:off x="4623040" y="1672508"/>
            <a:ext cx="3765123" cy="3964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masis MT Pro Medium" panose="020406040500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masis MT Pro Medium" panose="020406040500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masis MT Pro Medium" panose="020406040500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masis MT Pro Medium" panose="020406040500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masis MT Pro Medium" panose="020406040500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Amasis MT Pro Medium"/>
              </a:rPr>
              <a:t>3 Main Components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>
                <a:latin typeface="Amasis MT Pro Medium"/>
              </a:rPr>
              <a:t>Area Amplify Ambassadors.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>
                <a:latin typeface="Amasis MT Pro Medium"/>
              </a:rPr>
              <a:t>Launch 6/9-6/10 professional learning </a:t>
            </a:r>
            <a:r>
              <a:rPr lang="en-US" sz="2400">
                <a:latin typeface="Amasis MT Pro Medium"/>
              </a:rPr>
              <a:t>for teachers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Amasis MT Pro Medium"/>
              </a:rPr>
              <a:t>Year-long implementation </a:t>
            </a:r>
            <a:r>
              <a:rPr lang="en-US" sz="2400" b="1" dirty="0">
                <a:latin typeface="Amasis MT Pro Medium"/>
              </a:rPr>
              <a:t>support </a:t>
            </a:r>
            <a:r>
              <a:rPr lang="en-US" sz="2400" dirty="0">
                <a:latin typeface="Amasis MT Pro Medium"/>
              </a:rPr>
              <a:t>on 4th Wednesdays.</a:t>
            </a:r>
            <a:endParaRPr lang="en-US"/>
          </a:p>
        </p:txBody>
      </p:sp>
      <p:pic>
        <p:nvPicPr>
          <p:cNvPr id="12" name="Picture 1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7C726C0-7FFC-B5ED-3406-0DEC4A951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07" y="1488032"/>
            <a:ext cx="3404752" cy="43333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7FD8BBA-5558-E852-7D1F-223BA398CB04}"/>
              </a:ext>
            </a:extLst>
          </p:cNvPr>
          <p:cNvSpPr/>
          <p:nvPr/>
        </p:nvSpPr>
        <p:spPr>
          <a:xfrm>
            <a:off x="546102" y="1488032"/>
            <a:ext cx="3417757" cy="43071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0DD61D-2A20-FB91-0559-D67565B576A3}"/>
              </a:ext>
            </a:extLst>
          </p:cNvPr>
          <p:cNvSpPr txBox="1">
            <a:spLocks/>
          </p:cNvSpPr>
          <p:nvPr/>
        </p:nvSpPr>
        <p:spPr>
          <a:xfrm>
            <a:off x="8688176" y="1979195"/>
            <a:ext cx="3279707" cy="2898489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masis MT Pro Medium" panose="020406040500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masis MT Pro Medium" panose="020406040500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masis MT Pro Medium" panose="020406040500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masis MT Pro Medium" panose="020406040500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masis MT Pro Medium" panose="020406040500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solidFill>
                  <a:schemeClr val="accent4">
                    <a:lumMod val="76000"/>
                  </a:schemeClr>
                </a:solidFill>
                <a:latin typeface="Amasis MT Pro Medium"/>
              </a:rPr>
              <a:t>How is this plan supported by the article?</a:t>
            </a:r>
          </a:p>
          <a:p>
            <a:pPr marL="0" indent="0">
              <a:buNone/>
            </a:pPr>
            <a:r>
              <a:rPr lang="en-US" sz="2400">
                <a:solidFill>
                  <a:schemeClr val="accent4">
                    <a:lumMod val="76000"/>
                  </a:schemeClr>
                </a:solidFill>
                <a:latin typeface="Amasis MT Pro Medium"/>
              </a:rPr>
              <a:t>What other supports would you like to see in the implementation plan?</a:t>
            </a:r>
          </a:p>
        </p:txBody>
      </p:sp>
    </p:spTree>
    <p:extLst>
      <p:ext uri="{BB962C8B-B14F-4D97-AF65-F5344CB8AC3E}">
        <p14:creationId xmlns:p14="http://schemas.microsoft.com/office/powerpoint/2010/main" val="102910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274A9-522A-592D-FFBF-B71D1AF95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55B6-602E-5738-B566-0E94EBC0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175656"/>
            <a:ext cx="10515600" cy="1126333"/>
          </a:xfrm>
        </p:spPr>
        <p:txBody>
          <a:bodyPr>
            <a:normAutofit/>
          </a:bodyPr>
          <a:lstStyle/>
          <a:p>
            <a:r>
              <a:rPr lang="en-US">
                <a:latin typeface="Amasis MT Pro Black"/>
              </a:rPr>
              <a:t>Our Vision:  Look</a:t>
            </a:r>
            <a:r>
              <a:rPr lang="en-US" sz="4400">
                <a:latin typeface="Amasis MT Pro Black"/>
              </a:rPr>
              <a:t> Ahead Protocol: </a:t>
            </a:r>
            <a:endParaRPr lang="en-US">
              <a:latin typeface="Amasis MT Pro Blac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F8B5A-4452-F122-5EF5-078B9A347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01B1D8-A624-954E-1126-3CEB334606EB}"/>
              </a:ext>
            </a:extLst>
          </p:cNvPr>
          <p:cNvSpPr txBox="1">
            <a:spLocks/>
          </p:cNvSpPr>
          <p:nvPr/>
        </p:nvSpPr>
        <p:spPr>
          <a:xfrm>
            <a:off x="8004617" y="1710254"/>
            <a:ext cx="3503824" cy="2898489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masis MT Pro Medium" panose="020406040500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masis MT Pro Medium" panose="020406040500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masis MT Pro Medium" panose="020406040500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masis MT Pro Medium" panose="020406040500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masis MT Pro Medium" panose="020406040500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4">
                    <a:lumMod val="76000"/>
                  </a:schemeClr>
                </a:solidFill>
                <a:latin typeface="Amasis MT Pro Medium"/>
              </a:rPr>
              <a:t>How do you see this process fitting within Teacher Clarity?</a:t>
            </a:r>
          </a:p>
          <a:p>
            <a:pPr marL="457200" indent="-457200"/>
            <a:r>
              <a:rPr lang="en-US" sz="2400" b="1" dirty="0">
                <a:solidFill>
                  <a:schemeClr val="accent4">
                    <a:lumMod val="76000"/>
                  </a:schemeClr>
                </a:solidFill>
                <a:latin typeface="Amasis MT Pro Medium"/>
              </a:rPr>
              <a:t>Learning Progressions?</a:t>
            </a:r>
          </a:p>
          <a:p>
            <a:pPr marL="457200" indent="-457200"/>
            <a:r>
              <a:rPr lang="en-US" sz="2400" dirty="0">
                <a:solidFill>
                  <a:schemeClr val="accent4">
                    <a:lumMod val="76000"/>
                  </a:schemeClr>
                </a:solidFill>
                <a:latin typeface="Amasis MT Pro Medium"/>
              </a:rPr>
              <a:t>Learning Intentions?</a:t>
            </a:r>
          </a:p>
          <a:p>
            <a:pPr marL="457200" indent="-457200"/>
            <a:r>
              <a:rPr lang="en-US" sz="2400" dirty="0">
                <a:solidFill>
                  <a:schemeClr val="accent4">
                    <a:lumMod val="76000"/>
                  </a:schemeClr>
                </a:solidFill>
                <a:latin typeface="Amasis MT Pro Medium"/>
              </a:rPr>
              <a:t>Success Criteria? </a:t>
            </a:r>
          </a:p>
        </p:txBody>
      </p:sp>
      <p:pic>
        <p:nvPicPr>
          <p:cNvPr id="6" name="Picture 5" descr="A white and black text on a white background&#10;&#10;Description automatically generated">
            <a:extLst>
              <a:ext uri="{FF2B5EF4-FFF2-40B4-BE49-F238E27FC236}">
                <a16:creationId xmlns:a16="http://schemas.microsoft.com/office/drawing/2014/main" id="{9CBE074A-943D-62E0-E9CB-AE932D69B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531" y="1232695"/>
            <a:ext cx="4126323" cy="497209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42668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111F6-CB66-7F69-C217-E67C4D574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35573-70B1-1D84-930A-DD220B227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25" y="291636"/>
            <a:ext cx="11412070" cy="112633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masis MT Pro Black"/>
              </a:rPr>
              <a:t>How will the 4th Wednesday's support your site's implementation process?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6C947-3991-78D0-D3E6-1ECC38DE5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2484F-EF73-C6C7-2DF6-135AF6DE0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238" y="1825625"/>
            <a:ext cx="4469962" cy="37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7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47739-AB88-7C02-9C58-4F39B9782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FB948-1935-F853-23C9-E23538F1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82" y="89977"/>
            <a:ext cx="11417281" cy="903250"/>
          </a:xfrm>
        </p:spPr>
        <p:txBody>
          <a:bodyPr>
            <a:normAutofit/>
          </a:bodyPr>
          <a:lstStyle/>
          <a:p>
            <a:r>
              <a:rPr lang="en-US" sz="3600">
                <a:latin typeface="Amasis MT Pro Black"/>
              </a:rPr>
              <a:t>Where are you at in leading your teachers?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1DE11BB-C19C-7211-8069-8767121DA339}"/>
              </a:ext>
            </a:extLst>
          </p:cNvPr>
          <p:cNvSpPr txBox="1">
            <a:spLocks/>
          </p:cNvSpPr>
          <p:nvPr/>
        </p:nvSpPr>
        <p:spPr>
          <a:xfrm>
            <a:off x="6221348" y="1334454"/>
            <a:ext cx="5563854" cy="2435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masis MT Pro Black" panose="02040A04050005020304" pitchFamily="18" charset="0"/>
                <a:ea typeface="+mj-ea"/>
                <a:cs typeface="+mj-cs"/>
              </a:defRPr>
            </a:lvl1pPr>
          </a:lstStyle>
          <a:p>
            <a:r>
              <a:rPr lang="en-US" sz="3600" b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CD428"/>
                </a:solidFill>
                <a:latin typeface="Courier New"/>
                <a:cs typeface="Courier New"/>
              </a:rPr>
              <a:t>Reflect and </a:t>
            </a:r>
            <a:endParaRPr lang="en-US">
              <a:latin typeface="Courier New"/>
              <a:cs typeface="Courier New"/>
            </a:endParaRPr>
          </a:p>
          <a:p>
            <a:r>
              <a:rPr lang="en-US" sz="3600" b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CD428"/>
                </a:solidFill>
                <a:latin typeface="Courier New"/>
                <a:cs typeface="Courier New"/>
              </a:rPr>
              <a:t>Process Time</a:t>
            </a:r>
            <a:endParaRPr lang="en-US" sz="3600" b="1">
              <a:ln w="22225">
                <a:solidFill>
                  <a:srgbClr val="4EA72E">
                    <a:lumMod val="75000"/>
                  </a:srgbClr>
                </a:solidFill>
                <a:prstDash val="solid"/>
              </a:ln>
              <a:solidFill>
                <a:srgbClr val="FCD428"/>
              </a:solidFill>
              <a:latin typeface="Courier New"/>
              <a:cs typeface="Courier New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B2DED8-408C-98D9-88DC-CA00D380A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084" y="1805914"/>
            <a:ext cx="4791038" cy="47910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E93725-D2B1-968D-7E5F-D5D006B6F9EA}"/>
              </a:ext>
            </a:extLst>
          </p:cNvPr>
          <p:cNvSpPr txBox="1"/>
          <p:nvPr/>
        </p:nvSpPr>
        <p:spPr>
          <a:xfrm>
            <a:off x="6698673" y="3590059"/>
            <a:ext cx="509847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Calibri"/>
                <a:ea typeface="Calibri"/>
                <a:cs typeface="Calibri"/>
              </a:rPr>
              <a:t>What are your next steps as a leader?</a:t>
            </a:r>
            <a:endParaRPr lang="en-US" sz="2800" dirty="0"/>
          </a:p>
          <a:p>
            <a:endParaRPr lang="en-US" sz="2800" b="1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Calibri"/>
                <a:ea typeface="Calibri"/>
                <a:cs typeface="Calibri"/>
              </a:rPr>
              <a:t>What supports do you need?</a:t>
            </a:r>
          </a:p>
        </p:txBody>
      </p:sp>
    </p:spTree>
    <p:extLst>
      <p:ext uri="{BB962C8B-B14F-4D97-AF65-F5344CB8AC3E}">
        <p14:creationId xmlns:p14="http://schemas.microsoft.com/office/powerpoint/2010/main" val="906879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+ Free Thank You Images | Pikwizard">
            <a:extLst>
              <a:ext uri="{FF2B5EF4-FFF2-40B4-BE49-F238E27FC236}">
                <a16:creationId xmlns:a16="http://schemas.microsoft.com/office/drawing/2014/main" id="{58E3909C-3139-C752-CE2C-274618D64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08" y="1821356"/>
            <a:ext cx="6347826" cy="1638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D5C07C-EAB1-BED6-6937-BA358C45E024}"/>
              </a:ext>
            </a:extLst>
          </p:cNvPr>
          <p:cNvSpPr txBox="1"/>
          <p:nvPr/>
        </p:nvSpPr>
        <p:spPr>
          <a:xfrm>
            <a:off x="515009" y="4027646"/>
            <a:ext cx="96840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ea typeface="Calibri"/>
                <a:cs typeface="Calibri"/>
              </a:rPr>
              <a:t>Please feel free to email us if we didn't get to your question(s), or you have another one.  </a:t>
            </a:r>
          </a:p>
          <a:p>
            <a:endParaRPr lang="en-US" sz="240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2400">
                <a:solidFill>
                  <a:schemeClr val="bg1"/>
                </a:solidFill>
                <a:cs typeface="Calibri"/>
              </a:rPr>
              <a:t>Becky Curtright, Assessment, </a:t>
            </a:r>
            <a:r>
              <a:rPr lang="en-US" sz="2400">
                <a:solidFill>
                  <a:schemeClr val="bg1"/>
                </a:solidFill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rcurtright@washoeschools.net</a:t>
            </a:r>
            <a:r>
              <a:rPr lang="en-US" sz="2400">
                <a:solidFill>
                  <a:schemeClr val="bg1"/>
                </a:solidFill>
                <a:cs typeface="Calibri"/>
              </a:rPr>
              <a:t> </a:t>
            </a:r>
          </a:p>
          <a:p>
            <a:r>
              <a:rPr lang="en-US" sz="2400">
                <a:solidFill>
                  <a:schemeClr val="bg1"/>
                </a:solidFill>
                <a:cs typeface="Calibri"/>
              </a:rPr>
              <a:t>Carrie Hair, C &amp; I, </a:t>
            </a:r>
            <a:r>
              <a:rPr lang="en-US" sz="2400">
                <a:solidFill>
                  <a:schemeClr val="bg1"/>
                </a:solidFill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chair@washoeschools.net</a:t>
            </a:r>
            <a:r>
              <a:rPr lang="en-US" sz="2400">
                <a:solidFill>
                  <a:schemeClr val="bg1"/>
                </a:solidFill>
                <a:cs typeface="Calibri"/>
              </a:rPr>
              <a:t> 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2" name="Picture 1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9EDD03A2-D0BA-2D1D-CD9F-527D2A7E96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999263" y="300508"/>
            <a:ext cx="3555896" cy="363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78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CSD Swoosh Template" id="{E89510AB-36DF-C24B-A404-55A3E38750AF}" vid="{901456E9-4BA5-2446-BC90-446A85C204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315</Words>
  <Application>Microsoft Office PowerPoint</Application>
  <PresentationFormat>Widescreen</PresentationFormat>
  <Paragraphs>58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Amasis MT Pro Black</vt:lpstr>
      <vt:lpstr>Amasis MT Pro Medium</vt:lpstr>
      <vt:lpstr>Aptos</vt:lpstr>
      <vt:lpstr>Arial</vt:lpstr>
      <vt:lpstr>Calibri</vt:lpstr>
      <vt:lpstr>Courier New</vt:lpstr>
      <vt:lpstr>Office Theme</vt:lpstr>
      <vt:lpstr>Leading the Way:  Empowering Teachers During an Adoption</vt:lpstr>
      <vt:lpstr>Today's Learning Intention </vt:lpstr>
      <vt:lpstr>Implementing New Curriculum</vt:lpstr>
      <vt:lpstr>Implementing a New Curriculum</vt:lpstr>
      <vt:lpstr>Revisit Amplify Desmos Math Implementation Plan Start Strong &amp; Monthly Support</vt:lpstr>
      <vt:lpstr>Our Vision:  Look Ahead Protocol: </vt:lpstr>
      <vt:lpstr>How will the 4th Wednesday's support your site's implementation process?</vt:lpstr>
      <vt:lpstr>Where are you at in leading your teachers?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Gillis, Melissa</dc:creator>
  <cp:lastModifiedBy>Ramsey, Leah</cp:lastModifiedBy>
  <cp:revision>49</cp:revision>
  <dcterms:created xsi:type="dcterms:W3CDTF">2024-07-24T21:28:17Z</dcterms:created>
  <dcterms:modified xsi:type="dcterms:W3CDTF">2025-02-03T23:19:09Z</dcterms:modified>
</cp:coreProperties>
</file>